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y disc against a gra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a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nsf.gov/awardsearch/download.jsp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ai Sumanth Boddu - Y00859727…"/>
          <p:cNvSpPr txBox="1"/>
          <p:nvPr>
            <p:ph type="body" idx="21"/>
          </p:nvPr>
        </p:nvSpPr>
        <p:spPr>
          <a:xfrm>
            <a:off x="1206500" y="11604191"/>
            <a:ext cx="21971000" cy="13249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767715">
              <a:defRPr sz="3720"/>
            </a:pPr>
            <a:r>
              <a:t>Sai Sumanth Boddu - Y00859727</a:t>
            </a:r>
          </a:p>
          <a:p>
            <a:pPr algn="ctr" defTabSz="767715">
              <a:defRPr sz="3720"/>
            </a:pPr>
            <a:r>
              <a:t>Manju Madala - Y00857071</a:t>
            </a:r>
          </a:p>
        </p:txBody>
      </p:sp>
      <p:sp>
        <p:nvSpPr>
          <p:cNvPr id="172" name="Title 1"/>
          <p:cNvSpPr txBox="1"/>
          <p:nvPr>
            <p:ph type="ctrTitle"/>
          </p:nvPr>
        </p:nvSpPr>
        <p:spPr>
          <a:xfrm>
            <a:off x="1206500" y="2621719"/>
            <a:ext cx="22754497" cy="4648201"/>
          </a:xfrm>
          <a:prstGeom prst="rect">
            <a:avLst/>
          </a:prstGeom>
        </p:spPr>
        <p:txBody>
          <a:bodyPr/>
          <a:lstStyle>
            <a:lvl1pPr algn="ctr">
              <a:defRPr spc="-88" sz="88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Efficient XML Parsing and Database Integration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ubtitle 9"/>
          <p:cNvSpPr txBox="1"/>
          <p:nvPr>
            <p:ph type="subTitle" idx="1"/>
          </p:nvPr>
        </p:nvSpPr>
        <p:spPr>
          <a:xfrm>
            <a:off x="1307686" y="2761554"/>
            <a:ext cx="21971001" cy="8628230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Our project adopts a systematic approach to address the challenges associated with XML parsing and database integration:</a:t>
            </a:r>
          </a:p>
          <a:p>
            <a:pPr>
              <a:defRPr sz="3500" u="sng"/>
            </a:pPr>
          </a:p>
          <a:p>
            <a:pPr>
              <a:defRPr sz="3500" u="sng"/>
            </a:pPr>
            <a:r>
              <a:t>Research and Familiarization:</a:t>
            </a:r>
          </a:p>
          <a:p>
            <a:pPr>
              <a:defRPr sz="3500"/>
            </a:pPr>
            <a:r>
              <a:t>Thorough understanding of XML structure and best practices.</a:t>
            </a:r>
          </a:p>
          <a:p>
            <a:pPr>
              <a:defRPr sz="3500"/>
            </a:pPr>
            <a:r>
              <a:t>Researching efficient XML parsing libraries and database integration techniques.</a:t>
            </a:r>
          </a:p>
          <a:p>
            <a:pPr>
              <a:defRPr sz="3500"/>
            </a:pPr>
          </a:p>
          <a:p>
            <a:pPr>
              <a:defRPr sz="3500" u="sng"/>
            </a:pPr>
            <a:r>
              <a:t>XML Parsing and Data Extraction:</a:t>
            </a:r>
          </a:p>
          <a:p>
            <a:pPr>
              <a:defRPr sz="3500"/>
            </a:pPr>
            <a:r>
              <a:t>Development of a robust parsing module using Python's xml.etree.ElementTree library.</a:t>
            </a:r>
          </a:p>
          <a:p>
            <a:pPr>
              <a:defRPr sz="3500"/>
            </a:pPr>
            <a:r>
              <a:t>Ensuring compliance with the provided XML schema to accurately parse the XML data.</a:t>
            </a:r>
          </a:p>
        </p:txBody>
      </p:sp>
      <p:sp>
        <p:nvSpPr>
          <p:cNvPr id="199" name="Title 1"/>
          <p:cNvSpPr txBox="1"/>
          <p:nvPr>
            <p:ph type="ctrTitle"/>
          </p:nvPr>
        </p:nvSpPr>
        <p:spPr>
          <a:xfrm>
            <a:off x="1206500" y="526398"/>
            <a:ext cx="21971001" cy="2006601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ubtitle 9"/>
          <p:cNvSpPr txBox="1"/>
          <p:nvPr>
            <p:ph type="subTitle" idx="1"/>
          </p:nvPr>
        </p:nvSpPr>
        <p:spPr>
          <a:xfrm>
            <a:off x="1307686" y="2761554"/>
            <a:ext cx="21971001" cy="8628230"/>
          </a:xfrm>
          <a:prstGeom prst="rect">
            <a:avLst/>
          </a:prstGeom>
        </p:spPr>
        <p:txBody>
          <a:bodyPr/>
          <a:lstStyle/>
          <a:p>
            <a:pPr>
              <a:defRPr sz="3500" u="sng"/>
            </a:pPr>
            <a:r>
              <a:t>Database Integration:</a:t>
            </a:r>
          </a:p>
          <a:p>
            <a:pPr>
              <a:defRPr sz="3500"/>
            </a:pPr>
            <a:r>
              <a:t>Utilization of MySQL/MariaDB for database management.</a:t>
            </a:r>
          </a:p>
          <a:p>
            <a:pPr>
              <a:defRPr sz="3500"/>
            </a:pPr>
            <a:r>
              <a:t>Dynamic creation of database tables based on the extracted information.</a:t>
            </a:r>
          </a:p>
          <a:p>
            <a:pPr>
              <a:defRPr sz="3500"/>
            </a:pPr>
          </a:p>
          <a:p>
            <a:pPr>
              <a:defRPr sz="3500" u="sng"/>
            </a:pPr>
            <a:r>
              <a:t>User Interface Development:</a:t>
            </a:r>
          </a:p>
          <a:p>
            <a:pPr>
              <a:defRPr sz="3500"/>
            </a:pPr>
            <a:r>
              <a:t>Creation of a user-friendly web interface using HTML, CSS, and JavaScript.</a:t>
            </a:r>
          </a:p>
          <a:p>
            <a:pPr>
              <a:defRPr sz="3500"/>
            </a:pPr>
            <a:r>
              <a:t>Facilitating user interaction with the system, including file uploads and data visualization.</a:t>
            </a:r>
          </a:p>
          <a:p>
            <a:pPr>
              <a:defRPr sz="3500"/>
            </a:pPr>
          </a:p>
          <a:p>
            <a:pPr>
              <a:defRPr sz="3500" u="sng"/>
            </a:pPr>
            <a:r>
              <a:t>Performance Optimization and Testing:</a:t>
            </a:r>
          </a:p>
          <a:p>
            <a:pPr>
              <a:defRPr sz="3500"/>
            </a:pPr>
            <a:r>
              <a:t>Rigorous testing, including unit testing, integration testing, and performance testing.</a:t>
            </a:r>
          </a:p>
          <a:p>
            <a:pPr>
              <a:defRPr sz="3500"/>
            </a:pPr>
            <a:r>
              <a:t>Implementation of performance optimization techniques to enhance system scalability and responsiveness.</a:t>
            </a:r>
          </a:p>
        </p:txBody>
      </p:sp>
      <p:sp>
        <p:nvSpPr>
          <p:cNvPr id="202" name="Title 1"/>
          <p:cNvSpPr txBox="1"/>
          <p:nvPr>
            <p:ph type="ctrTitle"/>
          </p:nvPr>
        </p:nvSpPr>
        <p:spPr>
          <a:xfrm>
            <a:off x="1206500" y="526398"/>
            <a:ext cx="21971000" cy="2006601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Methodology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ubtitle 2"/>
          <p:cNvSpPr txBox="1"/>
          <p:nvPr>
            <p:ph type="subTitle" idx="1"/>
          </p:nvPr>
        </p:nvSpPr>
        <p:spPr>
          <a:xfrm>
            <a:off x="1206500" y="3357917"/>
            <a:ext cx="22329245" cy="908739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3500"/>
            </a:pPr>
            <a:r>
              <a:t>The below things were learned during the implementation of the project</a:t>
            </a:r>
          </a:p>
          <a:p>
            <a:pPr>
              <a:spcBef>
                <a:spcPts val="2000"/>
              </a:spcBef>
              <a:defRPr sz="3500"/>
            </a:pPr>
            <a:r>
              <a:t>● It helped to understand the concept of data interpretation learning. </a:t>
            </a:r>
          </a:p>
          <a:p>
            <a:pPr>
              <a:spcBef>
                <a:spcPts val="2000"/>
              </a:spcBef>
              <a:defRPr sz="3500"/>
            </a:pPr>
            <a:r>
              <a:t>● It helped me to learn different libraries in Python and to develop the concept and algorithm behind workflow.</a:t>
            </a:r>
          </a:p>
          <a:p>
            <a:pPr>
              <a:spcBef>
                <a:spcPts val="2000"/>
              </a:spcBef>
              <a:defRPr sz="3500"/>
            </a:pPr>
            <a:r>
              <a:t>● Understanding the concept of ETL (Extract, Transform, Load) and data cleaning, which are essential for data integration and preparation.</a:t>
            </a:r>
          </a:p>
          <a:p>
            <a:pPr>
              <a:spcBef>
                <a:spcPts val="2000"/>
              </a:spcBef>
              <a:defRPr sz="3500"/>
            </a:pPr>
            <a:r>
              <a:t>● Learning about data redundancy reduction and relationships between tables, which are important concepts for database design and optimization.</a:t>
            </a:r>
          </a:p>
          <a:p>
            <a:pPr>
              <a:spcBef>
                <a:spcPts val="2000"/>
              </a:spcBef>
              <a:defRPr sz="3500"/>
            </a:pPr>
            <a:r>
              <a:t>● Understanding the concept of data interpretation learning, which can help with making sense of data and deriving insights.</a:t>
            </a:r>
          </a:p>
        </p:txBody>
      </p:sp>
      <p:sp>
        <p:nvSpPr>
          <p:cNvPr id="205" name="Title 1"/>
          <p:cNvSpPr txBox="1"/>
          <p:nvPr>
            <p:ph type="ctrTitle"/>
          </p:nvPr>
        </p:nvSpPr>
        <p:spPr>
          <a:xfrm>
            <a:off x="1139177" y="809810"/>
            <a:ext cx="21971001" cy="1878036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Learning Experiences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ubtitle 2"/>
          <p:cNvSpPr txBox="1"/>
          <p:nvPr>
            <p:ph type="subTitle" idx="1"/>
          </p:nvPr>
        </p:nvSpPr>
        <p:spPr>
          <a:xfrm>
            <a:off x="1206500" y="2583291"/>
            <a:ext cx="21971001" cy="10532231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In our project, we conducted the following experiments: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Researched best practices for XML parsing and database integration to ensure optimal performance and scalability.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Developed XML parsing module using Python's xml.etree.ElementTree library.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Integrated parsed data into MySQL/MariaDB for efficient storage and retrieval.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Conducted rigorous testing to identify and address any potential issues or bottlenecks.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Implemented performance optimization techniques such as parallel processing, batch processing, and database indexing to enhance system efficiency and responsiveness. </a:t>
            </a:r>
          </a:p>
        </p:txBody>
      </p:sp>
      <p:sp>
        <p:nvSpPr>
          <p:cNvPr id="208" name="Title 1"/>
          <p:cNvSpPr txBox="1"/>
          <p:nvPr>
            <p:ph type="ctrTitle"/>
          </p:nvPr>
        </p:nvSpPr>
        <p:spPr>
          <a:xfrm>
            <a:off x="1206500" y="480347"/>
            <a:ext cx="21971000" cy="1754184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ubtitle 5"/>
          <p:cNvSpPr txBox="1"/>
          <p:nvPr>
            <p:ph type="subTitle" idx="1"/>
          </p:nvPr>
        </p:nvSpPr>
        <p:spPr>
          <a:xfrm>
            <a:off x="1206500" y="2626409"/>
            <a:ext cx="21971001" cy="10043246"/>
          </a:xfrm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Char char="•"/>
              <a:defRPr sz="3500"/>
            </a:pPr>
            <a:r>
              <a:t>Our project has made significant progress in achieving its objectives. 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We successfully completed all milestones and addressed various challenges encountered along the way. 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We have developed a robust system for parsing XML data and integrating it into a MySQL database.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However, we also faced some performance optimization challenges and delays in frontend development (if applicable), which we are actively working to address.</a:t>
            </a:r>
          </a:p>
          <a:p>
            <a:pPr marL="457200" indent="-457200">
              <a:buSzPct val="100000"/>
              <a:buChar char="•"/>
              <a:defRPr sz="3500"/>
            </a:pPr>
          </a:p>
          <a:p>
            <a:pPr marL="457200" indent="-457200">
              <a:buSzPct val="100000"/>
              <a:buChar char="•"/>
              <a:defRPr sz="3500"/>
            </a:pPr>
            <a:r>
              <a:t>The system is capable of efficiently extracting, storing, and accessing valuable information from the NSF award data repository, thereby facilitating research, analysis, and decision-making. We are confident that with further refinement and optimization, our system will meet the needs of users.</a:t>
            </a:r>
          </a:p>
        </p:txBody>
      </p:sp>
      <p:sp>
        <p:nvSpPr>
          <p:cNvPr id="211" name="Title 1"/>
          <p:cNvSpPr txBox="1"/>
          <p:nvPr>
            <p:ph type="ctrTitle"/>
          </p:nvPr>
        </p:nvSpPr>
        <p:spPr>
          <a:xfrm>
            <a:off x="1206500" y="710602"/>
            <a:ext cx="21971000" cy="1832165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1"/>
          <p:cNvSpPr txBox="1"/>
          <p:nvPr/>
        </p:nvSpPr>
        <p:spPr>
          <a:xfrm>
            <a:off x="767597" y="3046579"/>
            <a:ext cx="22848807" cy="8098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000"/>
              </a:spcBef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Sai Sumanth Boddu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Led XML parsing module development using Python.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Contributed to database integration and performance optimization.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Assisted in project planning and research.</a:t>
            </a:r>
          </a:p>
          <a:p>
            <a:pPr>
              <a:spcBef>
                <a:spcPts val="2000"/>
              </a:spcBef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</a:p>
          <a:p>
            <a:pPr>
              <a:spcBef>
                <a:spcPts val="2000"/>
              </a:spcBef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Manju Madala: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Led backend development using Node.js and Express.js (if applicable).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Contributed to database schema design and testing.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Assisted in front-end development and user interface design (if applicable).</a:t>
            </a:r>
          </a:p>
        </p:txBody>
      </p:sp>
      <p:sp>
        <p:nvSpPr>
          <p:cNvPr id="214" name="Contribution"/>
          <p:cNvSpPr txBox="1"/>
          <p:nvPr>
            <p:ph type="ctrTitle"/>
          </p:nvPr>
        </p:nvSpPr>
        <p:spPr>
          <a:xfrm>
            <a:off x="838092" y="894806"/>
            <a:ext cx="21971001" cy="1444150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Contribution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Box 1"/>
          <p:cNvSpPr txBox="1"/>
          <p:nvPr/>
        </p:nvSpPr>
        <p:spPr>
          <a:xfrm>
            <a:off x="767597" y="2897336"/>
            <a:ext cx="22848807" cy="460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In conclusion, our project has demonstrated the feasibility and importance of efficient XML parsing and database integration for accessing and analyzing valuable data from the NSF award data repository.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We are confident that our system will facilitate easier access to valuable information for researchers and organizations, thereby contributing to advancements in science and engineering.</a:t>
            </a:r>
          </a:p>
          <a:p>
            <a:pPr marL="457200" indent="-457200">
              <a:spcBef>
                <a:spcPts val="2000"/>
              </a:spcBef>
              <a:buSzPct val="100000"/>
              <a:buChar char="•"/>
              <a:defRPr spc="35"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We extend our appreciation to our team members, faculty coach, and everyone who contributed to the success of this project. Together, we have achieved our goals and made a meaningful contribution to the field.</a:t>
            </a:r>
          </a:p>
        </p:txBody>
      </p:sp>
      <p:sp>
        <p:nvSpPr>
          <p:cNvPr id="217" name="Conclusion"/>
          <p:cNvSpPr txBox="1"/>
          <p:nvPr>
            <p:ph type="ctrTitle"/>
          </p:nvPr>
        </p:nvSpPr>
        <p:spPr>
          <a:xfrm>
            <a:off x="838092" y="894806"/>
            <a:ext cx="21971001" cy="1444150"/>
          </a:xfrm>
          <a:prstGeom prst="rect">
            <a:avLst/>
          </a:prstGeom>
        </p:spPr>
        <p:txBody>
          <a:bodyPr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ubtitle 2"/>
          <p:cNvSpPr txBox="1"/>
          <p:nvPr>
            <p:ph type="subTitle" sz="quarter" idx="1"/>
          </p:nvPr>
        </p:nvSpPr>
        <p:spPr>
          <a:xfrm>
            <a:off x="1206500" y="1899562"/>
            <a:ext cx="21971001" cy="994936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Getting the libraries and establishing database connection</a:t>
            </a:r>
          </a:p>
        </p:txBody>
      </p:sp>
      <p:sp>
        <p:nvSpPr>
          <p:cNvPr id="220" name="Title 1"/>
          <p:cNvSpPr txBox="1"/>
          <p:nvPr>
            <p:ph type="ctrTitle"/>
          </p:nvPr>
        </p:nvSpPr>
        <p:spPr>
          <a:xfrm>
            <a:off x="1206500" y="42863"/>
            <a:ext cx="21971001" cy="1606528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421" y="3144668"/>
            <a:ext cx="20548567" cy="10172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ubtitle 2"/>
          <p:cNvSpPr txBox="1"/>
          <p:nvPr>
            <p:ph type="subTitle" sz="quarter" idx="1"/>
          </p:nvPr>
        </p:nvSpPr>
        <p:spPr>
          <a:xfrm>
            <a:off x="1206500" y="1841875"/>
            <a:ext cx="21971001" cy="105626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Table creation using sql in python and parse the xml element using etree.ElementTree.parse() :</a:t>
            </a:r>
          </a:p>
        </p:txBody>
      </p:sp>
      <p:sp>
        <p:nvSpPr>
          <p:cNvPr id="224" name="Title 1"/>
          <p:cNvSpPr txBox="1"/>
          <p:nvPr>
            <p:ph type="ctrTitle"/>
          </p:nvPr>
        </p:nvSpPr>
        <p:spPr>
          <a:xfrm>
            <a:off x="1206500" y="134965"/>
            <a:ext cx="21971001" cy="1631087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897" y="2973958"/>
            <a:ext cx="17771428" cy="10496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ctrTitle"/>
          </p:nvPr>
        </p:nvSpPr>
        <p:spPr>
          <a:xfrm>
            <a:off x="1206500" y="663272"/>
            <a:ext cx="21971001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399" t="0" r="0" b="0"/>
          <a:stretch>
            <a:fillRect/>
          </a:stretch>
        </p:blipFill>
        <p:spPr>
          <a:xfrm>
            <a:off x="1458788" y="2600197"/>
            <a:ext cx="21552769" cy="8584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ubtitle 2"/>
          <p:cNvSpPr txBox="1"/>
          <p:nvPr>
            <p:ph type="subTitle" idx="1"/>
          </p:nvPr>
        </p:nvSpPr>
        <p:spPr>
          <a:xfrm>
            <a:off x="1206500" y="1875665"/>
            <a:ext cx="21971000" cy="11618397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</a:p>
          <a:p>
            <a:pPr>
              <a:defRPr sz="3500"/>
            </a:pPr>
            <a:r>
              <a:t>The project involves combining data and implementing it for quick and easy access.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By reading multiple XML files, the project is able to present the information in a user-friendly, tabular format. The extraction, transformation, and loading process is completed in a minimal amount of time, allowing for fast generation of information.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This project is designed to provide users with easy access to information via the web, with data ready to read on a single click.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Note: port is localhost</a:t>
            </a:r>
          </a:p>
          <a:p>
            <a:pPr>
              <a:defRPr sz="3500"/>
            </a:pPr>
            <a:r>
              <a:t> </a:t>
            </a:r>
          </a:p>
        </p:txBody>
      </p:sp>
      <p:sp>
        <p:nvSpPr>
          <p:cNvPr id="175" name="Title 1"/>
          <p:cNvSpPr txBox="1"/>
          <p:nvPr>
            <p:ph type="ctrTitle"/>
          </p:nvPr>
        </p:nvSpPr>
        <p:spPr>
          <a:xfrm>
            <a:off x="1206500" y="512753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ubtitle 2"/>
          <p:cNvSpPr txBox="1"/>
          <p:nvPr>
            <p:ph type="subTitle" sz="quarter" idx="1"/>
          </p:nvPr>
        </p:nvSpPr>
        <p:spPr>
          <a:xfrm>
            <a:off x="446658" y="1969873"/>
            <a:ext cx="21971001" cy="1297975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Tables created and also detected if there is duplicate data and prevents that from insertion:</a:t>
            </a:r>
          </a:p>
        </p:txBody>
      </p:sp>
      <p:sp>
        <p:nvSpPr>
          <p:cNvPr id="231" name="Title 1"/>
          <p:cNvSpPr txBox="1"/>
          <p:nvPr>
            <p:ph type="ctrTitle"/>
          </p:nvPr>
        </p:nvSpPr>
        <p:spPr>
          <a:xfrm>
            <a:off x="446658" y="157990"/>
            <a:ext cx="21971001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67" y="3257334"/>
            <a:ext cx="15926029" cy="10073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ubtitle 2"/>
          <p:cNvSpPr txBox="1"/>
          <p:nvPr>
            <p:ph type="subTitle" sz="quarter" idx="1"/>
          </p:nvPr>
        </p:nvSpPr>
        <p:spPr>
          <a:xfrm>
            <a:off x="1206500" y="2614587"/>
            <a:ext cx="21971001" cy="20066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Tables created:</a:t>
            </a:r>
          </a:p>
        </p:txBody>
      </p:sp>
      <p:sp>
        <p:nvSpPr>
          <p:cNvPr id="235" name="Title 1"/>
          <p:cNvSpPr txBox="1"/>
          <p:nvPr>
            <p:ph type="ctrTitle"/>
          </p:nvPr>
        </p:nvSpPr>
        <p:spPr>
          <a:xfrm>
            <a:off x="1206500" y="663272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3456" y="614726"/>
            <a:ext cx="5971039" cy="1248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ubtitle 2"/>
          <p:cNvSpPr txBox="1"/>
          <p:nvPr>
            <p:ph type="subTitle" sz="quarter" idx="1"/>
          </p:nvPr>
        </p:nvSpPr>
        <p:spPr>
          <a:xfrm>
            <a:off x="1022296" y="2499459"/>
            <a:ext cx="21971001" cy="20066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Data inserted:</a:t>
            </a:r>
          </a:p>
        </p:txBody>
      </p:sp>
      <p:sp>
        <p:nvSpPr>
          <p:cNvPr id="239" name="Title 1"/>
          <p:cNvSpPr txBox="1"/>
          <p:nvPr>
            <p:ph type="ctrTitle"/>
          </p:nvPr>
        </p:nvSpPr>
        <p:spPr>
          <a:xfrm>
            <a:off x="1206500" y="663272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421" y="3796751"/>
            <a:ext cx="20164896" cy="9707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ubtitle 2"/>
          <p:cNvSpPr txBox="1"/>
          <p:nvPr>
            <p:ph type="subTitle" sz="quarter" idx="1"/>
          </p:nvPr>
        </p:nvSpPr>
        <p:spPr>
          <a:xfrm>
            <a:off x="1206500" y="2568536"/>
            <a:ext cx="21971000" cy="20066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XML Data collection with a duplicate file</a:t>
            </a:r>
          </a:p>
        </p:txBody>
      </p:sp>
      <p:sp>
        <p:nvSpPr>
          <p:cNvPr id="243" name="Title 1"/>
          <p:cNvSpPr txBox="1"/>
          <p:nvPr>
            <p:ph type="ctrTitle"/>
          </p:nvPr>
        </p:nvSpPr>
        <p:spPr>
          <a:xfrm>
            <a:off x="1206500" y="663272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85" y="4269607"/>
            <a:ext cx="17539761" cy="5176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ubtitle 2"/>
          <p:cNvSpPr txBox="1"/>
          <p:nvPr>
            <p:ph type="subTitle" sz="quarter" idx="1"/>
          </p:nvPr>
        </p:nvSpPr>
        <p:spPr>
          <a:xfrm>
            <a:off x="838092" y="1535177"/>
            <a:ext cx="21971001" cy="834369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Home Screen</a:t>
            </a:r>
          </a:p>
        </p:txBody>
      </p:sp>
      <p:sp>
        <p:nvSpPr>
          <p:cNvPr id="247" name="Title 1"/>
          <p:cNvSpPr txBox="1"/>
          <p:nvPr>
            <p:ph type="ctrTitle"/>
          </p:nvPr>
        </p:nvSpPr>
        <p:spPr>
          <a:xfrm>
            <a:off x="838092" y="-73544"/>
            <a:ext cx="21971001" cy="1748733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87923"/>
            <a:ext cx="18656300" cy="1115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ubtitle 2"/>
          <p:cNvSpPr txBox="1"/>
          <p:nvPr>
            <p:ph type="subTitle" sz="quarter" idx="1"/>
          </p:nvPr>
        </p:nvSpPr>
        <p:spPr>
          <a:xfrm>
            <a:off x="792041" y="1618008"/>
            <a:ext cx="21971001" cy="665546"/>
          </a:xfrm>
          <a:prstGeom prst="rect">
            <a:avLst/>
          </a:prstGeom>
        </p:spPr>
        <p:txBody>
          <a:bodyPr/>
          <a:lstStyle>
            <a:lvl1pPr defTabSz="808990">
              <a:defRPr sz="3430"/>
            </a:lvl1pPr>
          </a:lstStyle>
          <a:p>
            <a:pPr/>
            <a:r>
              <a:t>Award Information</a:t>
            </a:r>
          </a:p>
        </p:txBody>
      </p:sp>
      <p:sp>
        <p:nvSpPr>
          <p:cNvPr id="251" name="Title 1"/>
          <p:cNvSpPr txBox="1"/>
          <p:nvPr>
            <p:ph type="ctrTitle"/>
          </p:nvPr>
        </p:nvSpPr>
        <p:spPr>
          <a:xfrm>
            <a:off x="792041" y="-73544"/>
            <a:ext cx="21971001" cy="1610209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64898"/>
            <a:ext cx="18656300" cy="1115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ubtitle 2"/>
          <p:cNvSpPr txBox="1"/>
          <p:nvPr>
            <p:ph type="subTitle" sz="quarter" idx="1"/>
          </p:nvPr>
        </p:nvSpPr>
        <p:spPr>
          <a:xfrm>
            <a:off x="745990" y="1571958"/>
            <a:ext cx="21971001" cy="571555"/>
          </a:xfrm>
          <a:prstGeom prst="rect">
            <a:avLst/>
          </a:prstGeom>
        </p:spPr>
        <p:txBody>
          <a:bodyPr/>
          <a:lstStyle>
            <a:lvl1pPr defTabSz="676909">
              <a:defRPr sz="2870"/>
            </a:lvl1pPr>
          </a:lstStyle>
          <a:p>
            <a:pPr/>
            <a:r>
              <a:t>If Award Information is not found</a:t>
            </a:r>
          </a:p>
        </p:txBody>
      </p:sp>
      <p:sp>
        <p:nvSpPr>
          <p:cNvPr id="255" name="Title 1"/>
          <p:cNvSpPr txBox="1"/>
          <p:nvPr>
            <p:ph type="ctrTitle"/>
          </p:nvPr>
        </p:nvSpPr>
        <p:spPr>
          <a:xfrm>
            <a:off x="745990" y="-50518"/>
            <a:ext cx="21971001" cy="1493193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5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272796"/>
            <a:ext cx="18656300" cy="1115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hank You"/>
          <p:cNvSpPr txBox="1"/>
          <p:nvPr>
            <p:ph type="ctrTitle"/>
          </p:nvPr>
        </p:nvSpPr>
        <p:spPr>
          <a:xfrm>
            <a:off x="1206500" y="5672807"/>
            <a:ext cx="21971001" cy="237038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ubtitle 4"/>
          <p:cNvSpPr txBox="1"/>
          <p:nvPr>
            <p:ph type="subTitle" idx="1"/>
          </p:nvPr>
        </p:nvSpPr>
        <p:spPr>
          <a:xfrm>
            <a:off x="1206500" y="2509532"/>
            <a:ext cx="21971000" cy="10017495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This project aims to efficiently parse XML files and directly create tables on a database.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The performance of the extraction, transformation, and loading (ETL) process is a key consideration to ensure that the project is both efficient and user-friendly.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The resulting database will then be used to display information about specific data, utilizing a session-based approach to provide a personalized and tailored experience for the user. 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By leveraging the power of XML parsing and database technology, this project seeks to provide a seamless and intuitive platform for accessing and displaying information.</a:t>
            </a:r>
          </a:p>
        </p:txBody>
      </p:sp>
      <p:sp>
        <p:nvSpPr>
          <p:cNvPr id="178" name="Title 1"/>
          <p:cNvSpPr txBox="1"/>
          <p:nvPr>
            <p:ph type="ctrTitle"/>
          </p:nvPr>
        </p:nvSpPr>
        <p:spPr>
          <a:xfrm>
            <a:off x="1206500" y="503373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Abstract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ctrTitle"/>
          </p:nvPr>
        </p:nvSpPr>
        <p:spPr>
          <a:xfrm>
            <a:off x="1413729" y="71285"/>
            <a:ext cx="21971001" cy="2110090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Languages</a:t>
            </a:r>
          </a:p>
        </p:txBody>
      </p:sp>
      <p:sp>
        <p:nvSpPr>
          <p:cNvPr id="181" name="TextBox 5"/>
          <p:cNvSpPr txBox="1"/>
          <p:nvPr/>
        </p:nvSpPr>
        <p:spPr>
          <a:xfrm>
            <a:off x="1206499" y="2226141"/>
            <a:ext cx="21971001" cy="884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The below languages are used for the project implementation: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Python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Node.js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Html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CSS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XML</a:t>
            </a:r>
          </a:p>
          <a:p>
            <a:pPr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SQL (Query Language)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ctrTitle"/>
          </p:nvPr>
        </p:nvSpPr>
        <p:spPr>
          <a:xfrm>
            <a:off x="1383578" y="88914"/>
            <a:ext cx="21971001" cy="1463217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Dependencies, libraries, Modules</a:t>
            </a:r>
          </a:p>
        </p:txBody>
      </p:sp>
      <p:sp>
        <p:nvSpPr>
          <p:cNvPr id="184" name="TextBox 5"/>
          <p:cNvSpPr txBox="1"/>
          <p:nvPr/>
        </p:nvSpPr>
        <p:spPr>
          <a:xfrm>
            <a:off x="1186916" y="2651161"/>
            <a:ext cx="21971000" cy="974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The below dependencies and modules are used for the project implementation: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Morgan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Mysql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MariaDB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Mustache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handlebars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express- handlebars</a:t>
            </a:r>
          </a:p>
          <a:p>
            <a:pPr marL="582930" indent="-582930">
              <a:spcBef>
                <a:spcPts val="1000"/>
              </a:spcBef>
              <a:buSzPct val="100000"/>
              <a:buChar char="●"/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node Js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The below libraries used for the project implementation: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os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mysql.connector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error</a:t>
            </a:r>
          </a:p>
          <a:p>
            <a:pPr>
              <a:spcBef>
                <a:spcPts val="1000"/>
              </a:spcBef>
              <a:defRPr sz="3500">
                <a:latin typeface="+mn-lt"/>
                <a:ea typeface="+mn-ea"/>
                <a:cs typeface="+mn-cs"/>
                <a:sym typeface="Produkt Extralight"/>
              </a:defRPr>
            </a:pPr>
            <a:r>
              <a:t>● xml.etree.ElementTree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ubtitle 2"/>
          <p:cNvSpPr txBox="1"/>
          <p:nvPr>
            <p:ph type="subTitle" sz="half" idx="1"/>
          </p:nvPr>
        </p:nvSpPr>
        <p:spPr>
          <a:xfrm>
            <a:off x="1206500" y="1946847"/>
            <a:ext cx="21971000" cy="599794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3500"/>
            </a:pPr>
            <a:r>
              <a:t>● VS Code editor</a:t>
            </a:r>
          </a:p>
          <a:p>
            <a:pPr>
              <a:spcBef>
                <a:spcPts val="2000"/>
              </a:spcBef>
              <a:defRPr sz="3500"/>
            </a:pPr>
            <a:r>
              <a:t>● php/myadmin </a:t>
            </a:r>
          </a:p>
          <a:p>
            <a:pPr>
              <a:spcBef>
                <a:spcPts val="2000"/>
              </a:spcBef>
              <a:defRPr sz="3500"/>
            </a:pPr>
            <a:r>
              <a:t>● Node JS</a:t>
            </a:r>
          </a:p>
          <a:p>
            <a:pPr>
              <a:spcBef>
                <a:spcPts val="2000"/>
              </a:spcBef>
              <a:defRPr sz="3500"/>
            </a:pPr>
            <a:r>
              <a:t>● MySQL</a:t>
            </a:r>
          </a:p>
          <a:p>
            <a:pPr>
              <a:spcBef>
                <a:spcPts val="2000"/>
              </a:spcBef>
              <a:defRPr sz="3500"/>
            </a:pPr>
            <a:r>
              <a:t>● Chrome </a:t>
            </a:r>
          </a:p>
          <a:p>
            <a:pPr>
              <a:spcBef>
                <a:spcPts val="2000"/>
              </a:spcBef>
              <a:defRPr sz="3500"/>
            </a:pPr>
            <a:r>
              <a:t>● Github</a:t>
            </a:r>
          </a:p>
        </p:txBody>
      </p:sp>
      <p:sp>
        <p:nvSpPr>
          <p:cNvPr id="187" name="Title 1"/>
          <p:cNvSpPr txBox="1"/>
          <p:nvPr>
            <p:ph type="ctrTitle"/>
          </p:nvPr>
        </p:nvSpPr>
        <p:spPr>
          <a:xfrm>
            <a:off x="1206500" y="-3188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Software/ application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ubtitle 2"/>
          <p:cNvSpPr txBox="1"/>
          <p:nvPr>
            <p:ph type="subTitle" sz="half" idx="1"/>
          </p:nvPr>
        </p:nvSpPr>
        <p:spPr>
          <a:xfrm>
            <a:off x="1206499" y="2292230"/>
            <a:ext cx="21971001" cy="4432552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● Data set is an XML file that contains information about awards distributed in a particular year from the National Science Foundation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rPr u="sng">
                <a:hlinkClick r:id="rId2" invalidUrl="" action="" tgtFrame="" tooltip="" history="1" highlightClick="0" endSnd="0"/>
              </a:rPr>
              <a:t>https://www.nsf.gov/awardsearch/download.jsp</a:t>
            </a:r>
          </a:p>
        </p:txBody>
      </p:sp>
      <p:sp>
        <p:nvSpPr>
          <p:cNvPr id="190" name="Title 1"/>
          <p:cNvSpPr txBox="1"/>
          <p:nvPr>
            <p:ph type="ctrTitle"/>
          </p:nvPr>
        </p:nvSpPr>
        <p:spPr>
          <a:xfrm>
            <a:off x="1206500" y="181016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Data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btitle 2"/>
          <p:cNvSpPr txBox="1"/>
          <p:nvPr>
            <p:ph type="subTitle" idx="1"/>
          </p:nvPr>
        </p:nvSpPr>
        <p:spPr>
          <a:xfrm>
            <a:off x="1206500" y="2151747"/>
            <a:ext cx="21971000" cy="10347676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The algorithm used in this project is: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Check if tables exist in the database based on XML parent and child elements and create them if necessary.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Check for duplicate columns in the tables.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Insert data into the tables, while checking for duplicate entries based on the award/data.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Connect to the database server, which in this case is assumed to be running on localhost.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Retrieve data from the database and store it in a session.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● Display information about a particular data/award based on the data stored in the session.</a:t>
            </a:r>
          </a:p>
        </p:txBody>
      </p:sp>
      <p:sp>
        <p:nvSpPr>
          <p:cNvPr id="193" name="Title 1"/>
          <p:cNvSpPr txBox="1"/>
          <p:nvPr>
            <p:ph type="ctrTitle"/>
          </p:nvPr>
        </p:nvSpPr>
        <p:spPr>
          <a:xfrm>
            <a:off x="1206500" y="204041"/>
            <a:ext cx="21971000" cy="1734397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ctrTitle"/>
          </p:nvPr>
        </p:nvSpPr>
        <p:spPr>
          <a:xfrm>
            <a:off x="1206500" y="88914"/>
            <a:ext cx="21971000" cy="2006601"/>
          </a:xfrm>
          <a:prstGeom prst="rect">
            <a:avLst/>
          </a:prstGeom>
        </p:spPr>
        <p:txBody>
          <a:bodyPr anchor="t"/>
          <a:lstStyle>
            <a:lvl1pPr>
              <a:defRPr spc="-79" sz="80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Relation and normalization(ER Diagram)</a:t>
            </a:r>
          </a:p>
        </p:txBody>
      </p:sp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4635" y="1872232"/>
            <a:ext cx="16331062" cy="1144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